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ter" panose="020B060402020202020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3713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FB091B-660C-728C-0AD5-F3E4454B5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0"/>
            <a:ext cx="14605000" cy="8249686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18949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 Social Distance Detector to Curb Airborne Diseases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84763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Computer Vision &amp; Web Application Project</a:t>
            </a: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8698C8-7DB6-375E-2A40-A3F84EC34E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4404" y="0"/>
            <a:ext cx="2505996" cy="15132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70490"/>
            <a:ext cx="4763333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Thank you!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93790" y="382107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believe this project sets a strong foundation for future advancements in AI-driven public health initiatives.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3083481" y="488703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Questions?</a:t>
            </a:r>
            <a:endParaRPr lang="en-US" sz="23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E996C8-F76B-F8C6-3815-3DDEE0EB1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8541" y="9525"/>
            <a:ext cx="1261859" cy="76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44065"/>
            <a:ext cx="12681109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Challenge: Preventing Airborne Disease Transmission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3093125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Airborne diseases, such as COVID-19, Influenza, and Tuberculosis, spread rapidly through respiratory droplets. A fundamental strategy to mitigate their transmission is maintaining a safe social distance. Traditional methods of enforcement are often manual, resource-intensive, and lack real-time adaptability.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436983"/>
            <a:ext cx="6407944" cy="1748552"/>
          </a:xfrm>
          <a:prstGeom prst="roundRect">
            <a:avLst>
              <a:gd name="adj" fmla="val 544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93790" y="4436983"/>
            <a:ext cx="60960" cy="1748552"/>
          </a:xfrm>
          <a:prstGeom prst="roundRect">
            <a:avLst>
              <a:gd name="adj" fmla="val 156279"/>
            </a:avLst>
          </a:prstGeom>
          <a:solidFill>
            <a:srgbClr val="007EBD"/>
          </a:solidFill>
          <a:ln/>
        </p:spPr>
      </p:sp>
      <p:sp>
        <p:nvSpPr>
          <p:cNvPr id="6" name="Text 4"/>
          <p:cNvSpPr/>
          <p:nvPr/>
        </p:nvSpPr>
        <p:spPr>
          <a:xfrm>
            <a:off x="1112044" y="46942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Problem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1112044" y="5202436"/>
            <a:ext cx="58323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social distancing enforcement is inefficient and not scalable in large public spaces.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4436983"/>
            <a:ext cx="6408063" cy="1748552"/>
          </a:xfrm>
          <a:prstGeom prst="roundRect">
            <a:avLst>
              <a:gd name="adj" fmla="val 544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428548" y="4436983"/>
            <a:ext cx="60960" cy="1748552"/>
          </a:xfrm>
          <a:prstGeom prst="roundRect">
            <a:avLst>
              <a:gd name="adj" fmla="val 156279"/>
            </a:avLst>
          </a:prstGeom>
          <a:solidFill>
            <a:srgbClr val="007EBD"/>
          </a:solidFill>
          <a:ln/>
        </p:spPr>
      </p:sp>
      <p:sp>
        <p:nvSpPr>
          <p:cNvPr id="10" name="Text 8"/>
          <p:cNvSpPr/>
          <p:nvPr/>
        </p:nvSpPr>
        <p:spPr>
          <a:xfrm>
            <a:off x="7746802" y="46942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Our Solution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7746802" y="5202436"/>
            <a:ext cx="58325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automated, real-time computer vision system for proactive public health monitoring.</a:t>
            </a: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F9DB5D-381C-F6EC-9F5A-039C121AD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8541" y="0"/>
            <a:ext cx="1261859" cy="762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1B10819-6AB3-5621-1A35-CA5DC1FED528}"/>
              </a:ext>
            </a:extLst>
          </p:cNvPr>
          <p:cNvSpPr/>
          <p:nvPr/>
        </p:nvSpPr>
        <p:spPr>
          <a:xfrm>
            <a:off x="12811125" y="7734300"/>
            <a:ext cx="1819275" cy="428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13297"/>
            <a:ext cx="11202829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Goal: Real-Time Social Distance Monitoring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2662357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primary objective is to develop a robust computer vision application capable of real-time monitoring of social distancing in live video streams. This system aims to provide instant visual feedback on compliance, fostering safer public environments.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006215"/>
            <a:ext cx="4196358" cy="2610088"/>
          </a:xfrm>
          <a:prstGeom prst="roundRect">
            <a:avLst>
              <a:gd name="adj" fmla="val 365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028224" y="424064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007EBD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90" y="4389477"/>
            <a:ext cx="306110" cy="38266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8224" y="514790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Person Detection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1028224" y="5656064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Accurately identify and locate individuals in a live feed.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4006215"/>
            <a:ext cx="4196358" cy="2610088"/>
          </a:xfrm>
          <a:prstGeom prst="roundRect">
            <a:avLst>
              <a:gd name="adj" fmla="val 365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451396" y="424064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007EBD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562" y="4389477"/>
            <a:ext cx="306110" cy="38266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51396" y="514790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Distance Calculation</a:t>
            </a:r>
            <a:endParaRPr lang="en-US" sz="2300" dirty="0"/>
          </a:p>
        </p:txBody>
      </p:sp>
      <p:sp>
        <p:nvSpPr>
          <p:cNvPr id="13" name="Text 9"/>
          <p:cNvSpPr/>
          <p:nvPr/>
        </p:nvSpPr>
        <p:spPr>
          <a:xfrm>
            <a:off x="5451396" y="5656064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Measure real-time distances between detected individuals.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640133" y="4006215"/>
            <a:ext cx="4196358" cy="2610088"/>
          </a:xfrm>
          <a:prstGeom prst="roundRect">
            <a:avLst>
              <a:gd name="adj" fmla="val 365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874568" y="424064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007EBD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1734" y="4389477"/>
            <a:ext cx="306110" cy="382667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74568" y="514790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Violation Alerts</a:t>
            </a:r>
            <a:endParaRPr lang="en-US" sz="2300" dirty="0"/>
          </a:p>
        </p:txBody>
      </p:sp>
      <p:sp>
        <p:nvSpPr>
          <p:cNvPr id="18" name="Text 13"/>
          <p:cNvSpPr/>
          <p:nvPr/>
        </p:nvSpPr>
        <p:spPr>
          <a:xfrm>
            <a:off x="9874568" y="5656064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Trigger visual alerts for breaches of set social distance thresholds.</a:t>
            </a:r>
            <a:endParaRPr lang="en-US" sz="17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7BA6C03-5376-5E87-CD71-05C5E6967C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8541" y="0"/>
            <a:ext cx="1261859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89FA66D-2F1D-262D-5C4A-0A669666B628}"/>
              </a:ext>
            </a:extLst>
          </p:cNvPr>
          <p:cNvSpPr/>
          <p:nvPr/>
        </p:nvSpPr>
        <p:spPr>
          <a:xfrm>
            <a:off x="12744450" y="7734300"/>
            <a:ext cx="1819275" cy="428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79233"/>
            <a:ext cx="7998619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Technical Stack: Powering the Vision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252829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project leverages a robust set of open-source technologies to ensure high performance, scalability, and ease of deployment. Python serves as the core programming language, enabling efficient integration of various libraries.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73606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Core Technologies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793790" y="433494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Primary programming language for all logic and integrations.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4004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Django: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Web framework for a responsive front-end and robust server.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94514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OpenCV: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Essential for video processing, frame manipulation, and camera interaction.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73606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Specialized Libraries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7599521" y="433494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YOLOv5: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State-of-the-art deep learning model for accurate, real-time person detection.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14004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NumPy: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Powers high-performance numerical operations crucial for calculations.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94514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imutils &amp; SciPy: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Helper libraries for streamlined image processing and complex distance algorithms.</a:t>
            </a: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90A57A-3D0E-B58E-8B1E-C05640F0E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8541" y="0"/>
            <a:ext cx="1261859" cy="762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8682E79-8C6A-5FA7-4157-40B0E5C89091}"/>
              </a:ext>
            </a:extLst>
          </p:cNvPr>
          <p:cNvSpPr/>
          <p:nvPr/>
        </p:nvSpPr>
        <p:spPr>
          <a:xfrm>
            <a:off x="12744450" y="7734300"/>
            <a:ext cx="1819275" cy="428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4360" y="603885"/>
            <a:ext cx="7399020" cy="445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Implementation Steps: From Concept to Code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94360" y="1389340"/>
            <a:ext cx="13441680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development process followed a structured approach, focusing on modularity and efficient integration to build a seamless real-time monitoring system.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764143" y="2106573"/>
            <a:ext cx="169783" cy="764143"/>
          </a:xfrm>
          <a:prstGeom prst="roundRect">
            <a:avLst>
              <a:gd name="adj" fmla="val 4201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94360" y="1995130"/>
            <a:ext cx="509468" cy="509468"/>
          </a:xfrm>
          <a:prstGeom prst="roundRect">
            <a:avLst>
              <a:gd name="adj" fmla="val 8974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57" y="2090738"/>
            <a:ext cx="254675" cy="31837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273612" y="2021681"/>
            <a:ext cx="2229088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Setup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273612" y="2402086"/>
            <a:ext cx="12762428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Modular structure with main app and YOLOv5 sub-folder.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1018818" y="3295293"/>
            <a:ext cx="169783" cy="764143"/>
          </a:xfrm>
          <a:prstGeom prst="roundRect">
            <a:avLst>
              <a:gd name="adj" fmla="val 4201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849035" y="3183850"/>
            <a:ext cx="509468" cy="509468"/>
          </a:xfrm>
          <a:prstGeom prst="roundRect">
            <a:avLst>
              <a:gd name="adj" fmla="val 8974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432" y="3279458"/>
            <a:ext cx="254675" cy="31837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528286" y="3210401"/>
            <a:ext cx="2229088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Environment Config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1528286" y="3590806"/>
            <a:ext cx="12507754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Ensured compatibility with specific library versions via requirements.txt.</a:t>
            </a:r>
            <a:endParaRPr lang="en-US" sz="1300" dirty="0"/>
          </a:p>
        </p:txBody>
      </p:sp>
      <p:sp>
        <p:nvSpPr>
          <p:cNvPr id="14" name="Shape 10"/>
          <p:cNvSpPr/>
          <p:nvPr/>
        </p:nvSpPr>
        <p:spPr>
          <a:xfrm>
            <a:off x="1273612" y="4484013"/>
            <a:ext cx="169783" cy="764143"/>
          </a:xfrm>
          <a:prstGeom prst="roundRect">
            <a:avLst>
              <a:gd name="adj" fmla="val 4201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1103828" y="4372570"/>
            <a:ext cx="509468" cy="509468"/>
          </a:xfrm>
          <a:prstGeom prst="roundRect">
            <a:avLst>
              <a:gd name="adj" fmla="val 8974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225" y="4468178"/>
            <a:ext cx="254675" cy="318373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783080" y="4399121"/>
            <a:ext cx="2229088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Integration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1783080" y="4779526"/>
            <a:ext cx="12252960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YOLOv5 for accurate person detection and bounding box placement.</a:t>
            </a:r>
            <a:endParaRPr lang="en-US" sz="1300" dirty="0"/>
          </a:p>
        </p:txBody>
      </p:sp>
      <p:sp>
        <p:nvSpPr>
          <p:cNvPr id="19" name="Shape 14"/>
          <p:cNvSpPr/>
          <p:nvPr/>
        </p:nvSpPr>
        <p:spPr>
          <a:xfrm>
            <a:off x="1528405" y="5672733"/>
            <a:ext cx="169783" cy="764143"/>
          </a:xfrm>
          <a:prstGeom prst="roundRect">
            <a:avLst>
              <a:gd name="adj" fmla="val 4201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1358622" y="5561290"/>
            <a:ext cx="509468" cy="509468"/>
          </a:xfrm>
          <a:prstGeom prst="roundRect">
            <a:avLst>
              <a:gd name="adj" fmla="val 8974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6019" y="5656898"/>
            <a:ext cx="254675" cy="318373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2037874" y="5587841"/>
            <a:ext cx="2229088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Core Logic</a:t>
            </a:r>
            <a:endParaRPr lang="en-US" sz="1750" dirty="0"/>
          </a:p>
        </p:txBody>
      </p:sp>
      <p:sp>
        <p:nvSpPr>
          <p:cNvPr id="23" name="Text 17"/>
          <p:cNvSpPr/>
          <p:nvPr/>
        </p:nvSpPr>
        <p:spPr>
          <a:xfrm>
            <a:off x="2037874" y="5968246"/>
            <a:ext cx="11998166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 script for video capture, frame processing, and distance calculation.</a:t>
            </a:r>
            <a:endParaRPr lang="en-US" sz="1300" dirty="0"/>
          </a:p>
        </p:txBody>
      </p:sp>
      <p:sp>
        <p:nvSpPr>
          <p:cNvPr id="24" name="Shape 18"/>
          <p:cNvSpPr/>
          <p:nvPr/>
        </p:nvSpPr>
        <p:spPr>
          <a:xfrm>
            <a:off x="1273612" y="6861453"/>
            <a:ext cx="169783" cy="764143"/>
          </a:xfrm>
          <a:prstGeom prst="roundRect">
            <a:avLst>
              <a:gd name="adj" fmla="val 4201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5" name="Shape 19"/>
          <p:cNvSpPr/>
          <p:nvPr/>
        </p:nvSpPr>
        <p:spPr>
          <a:xfrm>
            <a:off x="1103828" y="6750010"/>
            <a:ext cx="509468" cy="509468"/>
          </a:xfrm>
          <a:prstGeom prst="roundRect">
            <a:avLst>
              <a:gd name="adj" fmla="val 8974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1225" y="6845618"/>
            <a:ext cx="254675" cy="318373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1783080" y="6776561"/>
            <a:ext cx="2229088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Web Integration</a:t>
            </a:r>
            <a:endParaRPr lang="en-US" sz="1750" dirty="0"/>
          </a:p>
        </p:txBody>
      </p:sp>
      <p:sp>
        <p:nvSpPr>
          <p:cNvPr id="28" name="Text 21"/>
          <p:cNvSpPr/>
          <p:nvPr/>
        </p:nvSpPr>
        <p:spPr>
          <a:xfrm>
            <a:off x="1783080" y="7156966"/>
            <a:ext cx="12252960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Converted desktop app to Django web app, streaming frames to the browser.</a:t>
            </a:r>
            <a:endParaRPr lang="en-US" sz="13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43964AA-E0D5-E5FE-E479-CE06EB1D43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8541" y="39052"/>
            <a:ext cx="1261859" cy="762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ACD8CF7-3624-8B54-343B-3FF691EF3364}"/>
              </a:ext>
            </a:extLst>
          </p:cNvPr>
          <p:cNvSpPr/>
          <p:nvPr/>
        </p:nvSpPr>
        <p:spPr>
          <a:xfrm>
            <a:off x="12744450" y="7743825"/>
            <a:ext cx="1819275" cy="428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33312"/>
            <a:ext cx="7556421" cy="1190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Demo &amp; Results: Seeing is Believing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93790" y="317932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web interface provides an intuitive and immediate visual representation of social distancing compliance. This real-time feedback loop is crucial for effective public health management.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52318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Live Feed: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Displays real-time video from a webcam.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96538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 Alerts: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Green boxes for safe distances, red boxes and lines for violations.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77048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Counter: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On-screen display of current social distancing violations.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0F7D2F-64A7-6034-03D0-D93D63A57A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9015" y="0"/>
            <a:ext cx="1261859" cy="76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36809"/>
            <a:ext cx="6757988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Overcoming Technical Hurdles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218586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Throughout the development, several challenges emerged, typical in complex integrations. Our systematic approach to problem-solving ensured the project's successful completion.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166824"/>
            <a:ext cx="4196358" cy="3925848"/>
          </a:xfrm>
          <a:prstGeom prst="roundRect">
            <a:avLst>
              <a:gd name="adj" fmla="val 2427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81" y="3061216"/>
            <a:ext cx="272177" cy="272177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579" y="6926104"/>
            <a:ext cx="272177" cy="27217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64431" y="3537466"/>
            <a:ext cx="322206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Library Incompatibility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1164431" y="4045625"/>
            <a:ext cx="34550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Problem: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Errors due to mismatched versions of Python, NumPy, and OpenCV.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164431" y="5270421"/>
            <a:ext cx="345507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Solution: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Installed stable, verified versions (Python 3.12, numpy==1.26.4, opencv-python==4.8.1.78).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216962" y="3166824"/>
            <a:ext cx="4196358" cy="3925848"/>
          </a:xfrm>
          <a:prstGeom prst="roundRect">
            <a:avLst>
              <a:gd name="adj" fmla="val 2427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353" y="3061216"/>
            <a:ext cx="272177" cy="272177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751" y="6926104"/>
            <a:ext cx="272177" cy="27217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587603" y="3537466"/>
            <a:ext cx="322742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Path Errors with Spaces</a:t>
            </a:r>
            <a:endParaRPr lang="en-US" sz="2300" dirty="0"/>
          </a:p>
        </p:txBody>
      </p:sp>
      <p:sp>
        <p:nvSpPr>
          <p:cNvPr id="14" name="Text 8"/>
          <p:cNvSpPr/>
          <p:nvPr/>
        </p:nvSpPr>
        <p:spPr>
          <a:xfrm>
            <a:off x="5587603" y="4045625"/>
            <a:ext cx="34550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Problem: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YOLOv5 model path failed with spaces in folder name.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5587603" y="5270421"/>
            <a:ext cx="34550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Solution: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Renamed folder to "social-distance-detector" and used relative paths.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9640133" y="3166824"/>
            <a:ext cx="4196358" cy="3925848"/>
          </a:xfrm>
          <a:prstGeom prst="roundRect">
            <a:avLst>
              <a:gd name="adj" fmla="val 2427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4525" y="3061216"/>
            <a:ext cx="272177" cy="272177"/>
          </a:xfrm>
          <a:prstGeom prst="rect">
            <a:avLst/>
          </a:prstGeom>
        </p:spPr>
      </p:pic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9923" y="6926104"/>
            <a:ext cx="272177" cy="272177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0010775" y="3537466"/>
            <a:ext cx="33050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Django Video Streaming</a:t>
            </a:r>
            <a:endParaRPr lang="en-US" sz="2300" dirty="0"/>
          </a:p>
        </p:txBody>
      </p:sp>
      <p:sp>
        <p:nvSpPr>
          <p:cNvPr id="20" name="Text 12"/>
          <p:cNvSpPr/>
          <p:nvPr/>
        </p:nvSpPr>
        <p:spPr>
          <a:xfrm>
            <a:off x="10010775" y="4045625"/>
            <a:ext cx="34550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Problem: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Inconsistent camera stream to the web page.</a:t>
            </a:r>
            <a:endParaRPr lang="en-US" sz="1750" dirty="0"/>
          </a:p>
        </p:txBody>
      </p:sp>
      <p:sp>
        <p:nvSpPr>
          <p:cNvPr id="21" name="Text 13"/>
          <p:cNvSpPr/>
          <p:nvPr/>
        </p:nvSpPr>
        <p:spPr>
          <a:xfrm>
            <a:off x="10010775" y="4907518"/>
            <a:ext cx="34550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Solution: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Optimized code to load model once and manage video capture globally.</a:t>
            </a:r>
            <a:endParaRPr lang="en-US" sz="175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25A62E6-981A-6E6B-1C78-9D4481E34B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3456" y="7084"/>
            <a:ext cx="1261859" cy="762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D9CFF38-3787-3C81-02C8-BCD6E87F5C0E}"/>
              </a:ext>
            </a:extLst>
          </p:cNvPr>
          <p:cNvSpPr/>
          <p:nvPr/>
        </p:nvSpPr>
        <p:spPr>
          <a:xfrm>
            <a:off x="12744450" y="7734300"/>
            <a:ext cx="1819275" cy="428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80686"/>
            <a:ext cx="4763333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Why this matters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93790" y="4402931"/>
            <a:ext cx="13042821" cy="3081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050"/>
              </a:lnSpc>
              <a:buNone/>
            </a:pPr>
            <a:r>
              <a:rPr lang="en-US" sz="64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Bridging the gap between </a:t>
            </a:r>
            <a:r>
              <a:rPr lang="en-US" sz="6450" b="1" dirty="0">
                <a:solidFill>
                  <a:srgbClr val="007EBD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cutting-edge technology</a:t>
            </a:r>
            <a:r>
              <a:rPr lang="en-US" sz="64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and </a:t>
            </a:r>
            <a:r>
              <a:rPr lang="en-US" sz="6450" b="1" dirty="0">
                <a:solidFill>
                  <a:srgbClr val="007EBD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public health needs</a:t>
            </a:r>
            <a:r>
              <a:rPr lang="en-US" sz="64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.</a:t>
            </a:r>
            <a:endParaRPr lang="en-US" sz="64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B4B99C-D3A6-E881-6DDB-CB7FF3BAE0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8541" y="0"/>
            <a:ext cx="1261859" cy="76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BB165A-023A-D982-2436-C7FBBAD555E0}"/>
              </a:ext>
            </a:extLst>
          </p:cNvPr>
          <p:cNvSpPr/>
          <p:nvPr/>
        </p:nvSpPr>
        <p:spPr>
          <a:xfrm>
            <a:off x="12744450" y="7734300"/>
            <a:ext cx="1819275" cy="428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66925"/>
            <a:ext cx="10012204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Conclusion: A Scalable Public Health Solution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3115985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successfully demonstrates the immense potential of computer vision in addressing real-world public health challenges. By providing an automated, real-time social distance monitoring system, we offer a proactive tool for disease prevention.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459843"/>
            <a:ext cx="13042821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4467463"/>
            <a:ext cx="4342448" cy="1687592"/>
          </a:xfrm>
          <a:prstGeom prst="roundRect">
            <a:avLst>
              <a:gd name="adj" fmla="val 5645"/>
            </a:avLst>
          </a:prstGeom>
          <a:solidFill>
            <a:srgbClr val="CCEEFF"/>
          </a:solidFill>
          <a:ln/>
        </p:spPr>
      </p:sp>
      <p:sp>
        <p:nvSpPr>
          <p:cNvPr id="6" name="Text 4"/>
          <p:cNvSpPr/>
          <p:nvPr/>
        </p:nvSpPr>
        <p:spPr>
          <a:xfrm>
            <a:off x="1028224" y="46942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Real-World Impact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1028224" y="5202436"/>
            <a:ext cx="38888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Successfully applies computer vision for practical applications.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143857" y="4467463"/>
            <a:ext cx="4342567" cy="1687592"/>
          </a:xfrm>
          <a:prstGeom prst="rect">
            <a:avLst/>
          </a:prstGeom>
          <a:solidFill>
            <a:srgbClr val="CCEEFF"/>
          </a:solidFill>
          <a:ln/>
        </p:spPr>
      </p:sp>
      <p:sp>
        <p:nvSpPr>
          <p:cNvPr id="9" name="Shape 7"/>
          <p:cNvSpPr/>
          <p:nvPr/>
        </p:nvSpPr>
        <p:spPr>
          <a:xfrm>
            <a:off x="5143857" y="4467463"/>
            <a:ext cx="30480" cy="1687592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0" name="Text 8"/>
          <p:cNvSpPr/>
          <p:nvPr/>
        </p:nvSpPr>
        <p:spPr>
          <a:xfrm>
            <a:off x="5370671" y="4694277"/>
            <a:ext cx="329553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Accessible &amp; Web-Based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5370671" y="5202436"/>
            <a:ext cx="38889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Tool can be accessed and utilized from any device with a browser.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486424" y="4467463"/>
            <a:ext cx="4342567" cy="1687592"/>
          </a:xfrm>
          <a:prstGeom prst="rect">
            <a:avLst/>
          </a:prstGeom>
          <a:solidFill>
            <a:srgbClr val="CCEEFF"/>
          </a:solidFill>
          <a:ln/>
        </p:spPr>
      </p:sp>
      <p:sp>
        <p:nvSpPr>
          <p:cNvPr id="13" name="Shape 11"/>
          <p:cNvSpPr/>
          <p:nvPr/>
        </p:nvSpPr>
        <p:spPr>
          <a:xfrm>
            <a:off x="9486424" y="4467463"/>
            <a:ext cx="30480" cy="1687592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4" name="Text 12"/>
          <p:cNvSpPr/>
          <p:nvPr/>
        </p:nvSpPr>
        <p:spPr>
          <a:xfrm>
            <a:off x="9713238" y="46942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Scalable Prevention</a:t>
            </a:r>
            <a:endParaRPr lang="en-US" sz="2300" dirty="0"/>
          </a:p>
        </p:txBody>
      </p:sp>
      <p:sp>
        <p:nvSpPr>
          <p:cNvPr id="15" name="Text 13"/>
          <p:cNvSpPr/>
          <p:nvPr/>
        </p:nvSpPr>
        <p:spPr>
          <a:xfrm>
            <a:off x="9713238" y="5202436"/>
            <a:ext cx="38889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Promotes public health awareness across diverse environments.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F679E5-E13E-EA6B-A19A-FCEEA57BA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8541" y="0"/>
            <a:ext cx="1261859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5ECFEFF-D6F8-DC40-4807-1371F5DF3166}"/>
              </a:ext>
            </a:extLst>
          </p:cNvPr>
          <p:cNvSpPr/>
          <p:nvPr/>
        </p:nvSpPr>
        <p:spPr>
          <a:xfrm>
            <a:off x="12744450" y="7734300"/>
            <a:ext cx="1819275" cy="428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713</Words>
  <Application>Microsoft Office PowerPoint</Application>
  <PresentationFormat>Custom</PresentationFormat>
  <Paragraphs>77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Petrona Bold</vt:lpstr>
      <vt:lpstr>Inter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RITIN</dc:creator>
  <cp:lastModifiedBy>Ritin Gupta</cp:lastModifiedBy>
  <cp:revision>2</cp:revision>
  <dcterms:created xsi:type="dcterms:W3CDTF">2025-08-25T16:21:52Z</dcterms:created>
  <dcterms:modified xsi:type="dcterms:W3CDTF">2025-08-25T16:31:31Z</dcterms:modified>
</cp:coreProperties>
</file>